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1"/>
  </p:notesMasterIdLst>
  <p:handoutMasterIdLst>
    <p:handoutMasterId r:id="rId22"/>
  </p:handoutMasterIdLst>
  <p:sldIdLst>
    <p:sldId id="1595" r:id="rId7"/>
    <p:sldId id="2076136817" r:id="rId8"/>
    <p:sldId id="2076136835" r:id="rId9"/>
    <p:sldId id="2076136837" r:id="rId10"/>
    <p:sldId id="2076136834" r:id="rId11"/>
    <p:sldId id="261" r:id="rId12"/>
    <p:sldId id="1599" r:id="rId13"/>
    <p:sldId id="1605" r:id="rId14"/>
    <p:sldId id="1600" r:id="rId15"/>
    <p:sldId id="1606" r:id="rId16"/>
    <p:sldId id="1601" r:id="rId17"/>
    <p:sldId id="2076136836" r:id="rId18"/>
    <p:sldId id="2076136830" r:id="rId19"/>
    <p:sldId id="1627"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7"/>
            <p14:sldId id="2076136834"/>
            <p14:sldId id="261"/>
            <p14:sldId id="1599"/>
            <p14:sldId id="1605"/>
            <p14:sldId id="1600"/>
            <p14:sldId id="1606"/>
            <p14:sldId id="1601"/>
            <p14:sldId id="2076136836"/>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B01B4-1D62-45ED-88D7-68435E3EBDA6}"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CC794D2C-DE44-4357-B400-BA6B61F68866}">
      <dgm:prSet/>
      <dgm:spPr/>
      <dgm:t>
        <a:bodyPr/>
        <a:lstStyle/>
        <a:p>
          <a:r>
            <a:rPr lang="en-US"/>
            <a:t>Extend user experience within modern pages &amp; libraries</a:t>
          </a:r>
        </a:p>
      </dgm:t>
    </dgm:pt>
    <dgm:pt modelId="{5D9168E3-5380-43D2-AFA7-DABC7813395F}" type="parTrans" cxnId="{B9CF5C88-61C5-49FF-A7B8-A1F0689BAABE}">
      <dgm:prSet/>
      <dgm:spPr/>
      <dgm:t>
        <a:bodyPr/>
        <a:lstStyle/>
        <a:p>
          <a:endParaRPr lang="en-US"/>
        </a:p>
      </dgm:t>
    </dgm:pt>
    <dgm:pt modelId="{B3C53AD6-A094-4984-BA0A-64CCE32D26E2}" type="sibTrans" cxnId="{B9CF5C88-61C5-49FF-A7B8-A1F0689BAABE}">
      <dgm:prSet/>
      <dgm:spPr/>
      <dgm:t>
        <a:bodyPr/>
        <a:lstStyle/>
        <a:p>
          <a:endParaRPr lang="en-US"/>
        </a:p>
      </dgm:t>
    </dgm:pt>
    <dgm:pt modelId="{7DF5BA5A-4F04-48C2-8FE2-30D465DE71F5}">
      <dgm:prSet/>
      <dgm:spPr/>
      <dgm:t>
        <a:bodyPr/>
        <a:lstStyle/>
        <a:p>
          <a:r>
            <a:rPr lang="en-US"/>
            <a:t>Customize notification areas, toolbars, and list data views</a:t>
          </a:r>
        </a:p>
      </dgm:t>
    </dgm:pt>
    <dgm:pt modelId="{567AC217-0009-48C8-84B8-47D99428D8C0}" type="parTrans" cxnId="{ABDA9248-6054-4659-9EA5-1021CD71B84E}">
      <dgm:prSet/>
      <dgm:spPr/>
      <dgm:t>
        <a:bodyPr/>
        <a:lstStyle/>
        <a:p>
          <a:endParaRPr lang="en-US"/>
        </a:p>
      </dgm:t>
    </dgm:pt>
    <dgm:pt modelId="{4034CAA5-273C-435D-AD2B-A3C8381E2137}" type="sibTrans" cxnId="{ABDA9248-6054-4659-9EA5-1021CD71B84E}">
      <dgm:prSet/>
      <dgm:spPr/>
      <dgm:t>
        <a:bodyPr/>
        <a:lstStyle/>
        <a:p>
          <a:endParaRPr lang="en-US"/>
        </a:p>
      </dgm:t>
    </dgm:pt>
    <dgm:pt modelId="{421DE064-A41B-49ED-9EC5-00106B017A6E}" type="pres">
      <dgm:prSet presAssocID="{9E0B01B4-1D62-45ED-88D7-68435E3EBDA6}" presName="hierChild1" presStyleCnt="0">
        <dgm:presLayoutVars>
          <dgm:chPref val="1"/>
          <dgm:dir/>
          <dgm:animOne val="branch"/>
          <dgm:animLvl val="lvl"/>
          <dgm:resizeHandles/>
        </dgm:presLayoutVars>
      </dgm:prSet>
      <dgm:spPr/>
    </dgm:pt>
    <dgm:pt modelId="{F2E4681B-0140-4373-BDE6-C351E5D1F80E}" type="pres">
      <dgm:prSet presAssocID="{CC794D2C-DE44-4357-B400-BA6B61F68866}" presName="hierRoot1" presStyleCnt="0"/>
      <dgm:spPr/>
    </dgm:pt>
    <dgm:pt modelId="{0385372C-6319-4D19-84CA-204476E6280A}" type="pres">
      <dgm:prSet presAssocID="{CC794D2C-DE44-4357-B400-BA6B61F68866}" presName="composite" presStyleCnt="0"/>
      <dgm:spPr/>
    </dgm:pt>
    <dgm:pt modelId="{5C332A7D-4CD7-4A90-BC48-BEC186AAC3D3}" type="pres">
      <dgm:prSet presAssocID="{CC794D2C-DE44-4357-B400-BA6B61F68866}" presName="background" presStyleLbl="node0" presStyleIdx="0" presStyleCnt="2"/>
      <dgm:spPr/>
    </dgm:pt>
    <dgm:pt modelId="{4640E749-4974-4F81-8FC1-839714866BCF}" type="pres">
      <dgm:prSet presAssocID="{CC794D2C-DE44-4357-B400-BA6B61F68866}" presName="text" presStyleLbl="fgAcc0" presStyleIdx="0" presStyleCnt="2">
        <dgm:presLayoutVars>
          <dgm:chPref val="3"/>
        </dgm:presLayoutVars>
      </dgm:prSet>
      <dgm:spPr/>
    </dgm:pt>
    <dgm:pt modelId="{D946F0BB-CC51-4DEF-AD66-F0A5CC6313DA}" type="pres">
      <dgm:prSet presAssocID="{CC794D2C-DE44-4357-B400-BA6B61F68866}" presName="hierChild2" presStyleCnt="0"/>
      <dgm:spPr/>
    </dgm:pt>
    <dgm:pt modelId="{9ED65119-548E-4F2A-96C4-508EEA950A5E}" type="pres">
      <dgm:prSet presAssocID="{7DF5BA5A-4F04-48C2-8FE2-30D465DE71F5}" presName="hierRoot1" presStyleCnt="0"/>
      <dgm:spPr/>
    </dgm:pt>
    <dgm:pt modelId="{9E34991A-5951-4AFB-B446-05285FA04896}" type="pres">
      <dgm:prSet presAssocID="{7DF5BA5A-4F04-48C2-8FE2-30D465DE71F5}" presName="composite" presStyleCnt="0"/>
      <dgm:spPr/>
    </dgm:pt>
    <dgm:pt modelId="{4775BB3E-EAA9-40CD-8441-412F302655AB}" type="pres">
      <dgm:prSet presAssocID="{7DF5BA5A-4F04-48C2-8FE2-30D465DE71F5}" presName="background" presStyleLbl="node0" presStyleIdx="1" presStyleCnt="2"/>
      <dgm:spPr/>
    </dgm:pt>
    <dgm:pt modelId="{27082EDF-5E34-4E04-AAEB-5918D49F4C2D}" type="pres">
      <dgm:prSet presAssocID="{7DF5BA5A-4F04-48C2-8FE2-30D465DE71F5}" presName="text" presStyleLbl="fgAcc0" presStyleIdx="1" presStyleCnt="2">
        <dgm:presLayoutVars>
          <dgm:chPref val="3"/>
        </dgm:presLayoutVars>
      </dgm:prSet>
      <dgm:spPr/>
    </dgm:pt>
    <dgm:pt modelId="{02E0E3A4-D581-48A0-AC26-003ED8D10CA1}" type="pres">
      <dgm:prSet presAssocID="{7DF5BA5A-4F04-48C2-8FE2-30D465DE71F5}" presName="hierChild2" presStyleCnt="0"/>
      <dgm:spPr/>
    </dgm:pt>
  </dgm:ptLst>
  <dgm:cxnLst>
    <dgm:cxn modelId="{41512709-AB5D-4D48-A448-4C903E9FC92F}" type="presOf" srcId="{7DF5BA5A-4F04-48C2-8FE2-30D465DE71F5}" destId="{27082EDF-5E34-4E04-AAEB-5918D49F4C2D}" srcOrd="0" destOrd="0" presId="urn:microsoft.com/office/officeart/2005/8/layout/hierarchy1"/>
    <dgm:cxn modelId="{ABDA9248-6054-4659-9EA5-1021CD71B84E}" srcId="{9E0B01B4-1D62-45ED-88D7-68435E3EBDA6}" destId="{7DF5BA5A-4F04-48C2-8FE2-30D465DE71F5}" srcOrd="1" destOrd="0" parTransId="{567AC217-0009-48C8-84B8-47D99428D8C0}" sibTransId="{4034CAA5-273C-435D-AD2B-A3C8381E2137}"/>
    <dgm:cxn modelId="{B9CF5C88-61C5-49FF-A7B8-A1F0689BAABE}" srcId="{9E0B01B4-1D62-45ED-88D7-68435E3EBDA6}" destId="{CC794D2C-DE44-4357-B400-BA6B61F68866}" srcOrd="0" destOrd="0" parTransId="{5D9168E3-5380-43D2-AFA7-DABC7813395F}" sibTransId="{B3C53AD6-A094-4984-BA0A-64CCE32D26E2}"/>
    <dgm:cxn modelId="{40E6CC9A-9424-47B7-AF8F-318975676EAA}" type="presOf" srcId="{CC794D2C-DE44-4357-B400-BA6B61F68866}" destId="{4640E749-4974-4F81-8FC1-839714866BCF}" srcOrd="0" destOrd="0" presId="urn:microsoft.com/office/officeart/2005/8/layout/hierarchy1"/>
    <dgm:cxn modelId="{06DA7CD6-6A8F-46CF-B780-BA2609A287B2}" type="presOf" srcId="{9E0B01B4-1D62-45ED-88D7-68435E3EBDA6}" destId="{421DE064-A41B-49ED-9EC5-00106B017A6E}" srcOrd="0" destOrd="0" presId="urn:microsoft.com/office/officeart/2005/8/layout/hierarchy1"/>
    <dgm:cxn modelId="{E3C4C54C-C3BF-4B07-8419-3AD133287EF0}" type="presParOf" srcId="{421DE064-A41B-49ED-9EC5-00106B017A6E}" destId="{F2E4681B-0140-4373-BDE6-C351E5D1F80E}" srcOrd="0" destOrd="0" presId="urn:microsoft.com/office/officeart/2005/8/layout/hierarchy1"/>
    <dgm:cxn modelId="{77683B7E-9415-49FA-AF64-6E98F5D84EAF}" type="presParOf" srcId="{F2E4681B-0140-4373-BDE6-C351E5D1F80E}" destId="{0385372C-6319-4D19-84CA-204476E6280A}" srcOrd="0" destOrd="0" presId="urn:microsoft.com/office/officeart/2005/8/layout/hierarchy1"/>
    <dgm:cxn modelId="{83B6BE61-312E-4E04-A850-BBB728C42AA5}" type="presParOf" srcId="{0385372C-6319-4D19-84CA-204476E6280A}" destId="{5C332A7D-4CD7-4A90-BC48-BEC186AAC3D3}" srcOrd="0" destOrd="0" presId="urn:microsoft.com/office/officeart/2005/8/layout/hierarchy1"/>
    <dgm:cxn modelId="{CE272586-CA7F-494D-A4F9-E2C261922C33}" type="presParOf" srcId="{0385372C-6319-4D19-84CA-204476E6280A}" destId="{4640E749-4974-4F81-8FC1-839714866BCF}" srcOrd="1" destOrd="0" presId="urn:microsoft.com/office/officeart/2005/8/layout/hierarchy1"/>
    <dgm:cxn modelId="{9B5D6510-0D0D-4B29-BA01-0518D5FB75B8}" type="presParOf" srcId="{F2E4681B-0140-4373-BDE6-C351E5D1F80E}" destId="{D946F0BB-CC51-4DEF-AD66-F0A5CC6313DA}" srcOrd="1" destOrd="0" presId="urn:microsoft.com/office/officeart/2005/8/layout/hierarchy1"/>
    <dgm:cxn modelId="{07248D58-2BA6-4D42-9415-8CE252B995F2}" type="presParOf" srcId="{421DE064-A41B-49ED-9EC5-00106B017A6E}" destId="{9ED65119-548E-4F2A-96C4-508EEA950A5E}" srcOrd="1" destOrd="0" presId="urn:microsoft.com/office/officeart/2005/8/layout/hierarchy1"/>
    <dgm:cxn modelId="{8BFC5A1B-0C15-4491-9678-28E3C1AF8832}" type="presParOf" srcId="{9ED65119-548E-4F2A-96C4-508EEA950A5E}" destId="{9E34991A-5951-4AFB-B446-05285FA04896}" srcOrd="0" destOrd="0" presId="urn:microsoft.com/office/officeart/2005/8/layout/hierarchy1"/>
    <dgm:cxn modelId="{46560E2F-922C-45D1-8BFC-423CCA546674}" type="presParOf" srcId="{9E34991A-5951-4AFB-B446-05285FA04896}" destId="{4775BB3E-EAA9-40CD-8441-412F302655AB}" srcOrd="0" destOrd="0" presId="urn:microsoft.com/office/officeart/2005/8/layout/hierarchy1"/>
    <dgm:cxn modelId="{98C2E9EF-DFEA-4A4B-BE90-8813CC97AE54}" type="presParOf" srcId="{9E34991A-5951-4AFB-B446-05285FA04896}" destId="{27082EDF-5E34-4E04-AAEB-5918D49F4C2D}" srcOrd="1" destOrd="0" presId="urn:microsoft.com/office/officeart/2005/8/layout/hierarchy1"/>
    <dgm:cxn modelId="{26520528-BB78-4C13-9783-10847144F130}" type="presParOf" srcId="{9ED65119-548E-4F2A-96C4-508EEA950A5E}" destId="{02E0E3A4-D581-48A0-AC26-003ED8D10CA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32A7D-4CD7-4A90-BC48-BEC186AAC3D3}">
      <dsp:nvSpPr>
        <dsp:cNvPr id="0" name=""/>
        <dsp:cNvSpPr/>
      </dsp:nvSpPr>
      <dsp:spPr>
        <a:xfrm>
          <a:off x="1357"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640E749-4974-4F81-8FC1-839714866BCF}">
      <dsp:nvSpPr>
        <dsp:cNvPr id="0" name=""/>
        <dsp:cNvSpPr/>
      </dsp:nvSpPr>
      <dsp:spPr>
        <a:xfrm>
          <a:off x="530930"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Extend user experience within modern pages &amp; libraries</a:t>
          </a:r>
        </a:p>
      </dsp:txBody>
      <dsp:txXfrm>
        <a:off x="619573" y="1067664"/>
        <a:ext cx="4588865" cy="2849220"/>
      </dsp:txXfrm>
    </dsp:sp>
    <dsp:sp modelId="{4775BB3E-EAA9-40CD-8441-412F302655AB}">
      <dsp:nvSpPr>
        <dsp:cNvPr id="0" name=""/>
        <dsp:cNvSpPr/>
      </dsp:nvSpPr>
      <dsp:spPr>
        <a:xfrm>
          <a:off x="5826654"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082EDF-5E34-4E04-AAEB-5918D49F4C2D}">
      <dsp:nvSpPr>
        <dsp:cNvPr id="0" name=""/>
        <dsp:cNvSpPr/>
      </dsp:nvSpPr>
      <dsp:spPr>
        <a:xfrm>
          <a:off x="6356226"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Customize notification areas, toolbars, and list data views</a:t>
          </a:r>
        </a:p>
      </dsp:txBody>
      <dsp:txXfrm>
        <a:off x="6444869" y="1067664"/>
        <a:ext cx="4588865" cy="28492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8/22/2020 3:57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8/22/2020 3:57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8/22/2020 3:57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8/22/2020 3:59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383"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22/08/2020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2757227"/>
            <a:ext cx="6529149" cy="847540"/>
          </a:xfrm>
          <a:noFill/>
        </p:spPr>
        <p:txBody>
          <a:bodyPr lIns="0" tIns="0" rIns="0" bIns="0" anchor="b" anchorCtr="0">
            <a:spAutoFit/>
          </a:bodyPr>
          <a:lstStyle>
            <a:lvl1pPr algn="l" defTabSz="951304" rtl="0" eaLnBrk="1" latinLnBrk="0" hangingPunct="1">
              <a:lnSpc>
                <a:spcPct val="90000"/>
              </a:lnSpc>
              <a:spcBef>
                <a:spcPct val="0"/>
              </a:spcBef>
              <a:buNone/>
              <a:defRPr lang="en-US" sz="6119" b="1" kern="1200" cap="none" spc="-51"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94121" y="1"/>
            <a:ext cx="6051037" cy="635336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95915" y="4041281"/>
            <a:ext cx="5620704" cy="508524"/>
          </a:xfrm>
          <a:noFill/>
        </p:spPr>
        <p:txBody>
          <a:bodyPr wrap="square" lIns="0" tIns="0" rIns="0" bIns="0">
            <a:spAutoFit/>
          </a:bodyPr>
          <a:lstStyle>
            <a:lvl1pPr marL="0" indent="0">
              <a:spcBef>
                <a:spcPts val="0"/>
              </a:spcBef>
              <a:buNone/>
              <a:defRPr sz="3672"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39846" y="3427"/>
            <a:ext cx="1464741" cy="547263"/>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latin typeface="Proxima Nova" panose="02000506030000020004" pitchFamily="50" charset="0"/>
            </a:endParaRP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95914" y="3742206"/>
            <a:ext cx="1524227"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7A262671-C9F6-47A3-A145-BA23EBD4B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2707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5"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jpeg"/><Relationship Id="rId1" Type="http://schemas.openxmlformats.org/officeDocument/2006/relationships/slideLayout" Target="../slideLayouts/slideLayout4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M12</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8" y="1909688"/>
            <a:ext cx="7307626" cy="1695079"/>
          </a:xfrm>
        </p:spPr>
        <p:txBody>
          <a:bodyPr/>
          <a:lstStyle/>
          <a:p>
            <a:r>
              <a:rPr lang="en-US" dirty="0"/>
              <a:t>Listview Command Set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17440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Listview Customizer Command Set</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1" y="2376899"/>
            <a:ext cx="4650191" cy="3397736"/>
          </a:xfrm>
        </p:spPr>
        <p:txBody>
          <a:bodyPr vert="horz" lIns="93260" tIns="46630" rIns="93260" bIns="46630" rtlCol="0" anchor="ctr">
            <a:normAutofit/>
          </a:bodyPr>
          <a:lstStyle/>
          <a:p>
            <a:pPr marL="0" indent="0">
              <a:buNone/>
            </a:pPr>
            <a:r>
              <a:rPr lang="en-US" sz="2040" dirty="0">
                <a:latin typeface="Avenir Next LT Pro" panose="020B0504020202020204" pitchFamily="34" charset="0"/>
              </a:rPr>
              <a:t>By using command sets, we can add new actions with client-side code to implement the behaviors.</a:t>
            </a:r>
          </a:p>
          <a:p>
            <a:pPr marL="0"/>
            <a:endParaRPr lang="en-US" sz="2040" dirty="0">
              <a:latin typeface="Avenir Next LT Pro" panose="020B0504020202020204" pitchFamily="34" charset="0"/>
            </a:endParaRPr>
          </a:p>
          <a:p>
            <a:pPr marL="0" indent="0">
              <a:buNone/>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p>
          <a:p>
            <a:pPr marL="0" indent="0">
              <a:buNone/>
            </a:pP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 Here we can use the </a:t>
            </a:r>
            <a:r>
              <a:rPr lang="en-US" sz="2040" dirty="0" err="1">
                <a:latin typeface="Avenir Next LT Pro" panose="020B0504020202020204" pitchFamily="34" charset="0"/>
              </a:rPr>
              <a:t>event.domElement</a:t>
            </a:r>
            <a:r>
              <a:rPr lang="en-US" sz="2040" dirty="0">
                <a:latin typeface="Avenir Next LT Pro" panose="020B0504020202020204" pitchFamily="34" charset="0"/>
              </a:rPr>
              <a:t> HTML element to extend our functionality.</a:t>
            </a:r>
          </a:p>
        </p:txBody>
      </p:sp>
      <p:pic>
        <p:nvPicPr>
          <p:cNvPr id="1026" name="Picture 2">
            <a:extLst>
              <a:ext uri="{FF2B5EF4-FFF2-40B4-BE49-F238E27FC236}">
                <a16:creationId xmlns:a16="http://schemas.microsoft.com/office/drawing/2014/main" id="{6F071853-0489-47EC-A536-41EE5732B9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8858" r="11309" b="-2"/>
          <a:stretch/>
        </p:blipFill>
        <p:spPr bwMode="auto">
          <a:xfrm>
            <a:off x="6097672" y="815265"/>
            <a:ext cx="5533416" cy="536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1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62AD-9BAD-4B36-BE77-4EA0669CDE6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1EC413D-A29D-4D96-8BCF-1A255C4F5A9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48343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726230" cy="1477328"/>
          </a:xfrm>
          <a:prstGeom prst="rect">
            <a:avLst/>
          </a:prstGeom>
        </p:spPr>
        <p:txBody>
          <a:bodyPr wrap="none">
            <a:spAutoFit/>
          </a:bodyPr>
          <a:lstStyle/>
          <a:p>
            <a:pPr marL="285750" lvl="0" indent="-285750">
              <a:buFont typeface="Wingdings" panose="05000000000000000000" pitchFamily="2" charset="2"/>
              <a:buChar char="ü"/>
            </a:pPr>
            <a:r>
              <a:rPr lang="en-GB" dirty="0"/>
              <a:t>Build your first SPFx Extension</a:t>
            </a:r>
          </a:p>
          <a:p>
            <a:pPr marL="285750" lvl="0" indent="-285750">
              <a:buFont typeface="Wingdings" panose="05000000000000000000" pitchFamily="2" charset="2"/>
              <a:buChar char="ü"/>
            </a:pPr>
            <a:r>
              <a:rPr lang="en-GB" dirty="0"/>
              <a:t>Create an Application customizer extension</a:t>
            </a:r>
          </a:p>
          <a:p>
            <a:pPr marL="285750" lvl="0" indent="-285750">
              <a:buFont typeface="Wingdings" panose="05000000000000000000" pitchFamily="2" charset="2"/>
              <a:buChar char="ü"/>
            </a:pPr>
            <a:r>
              <a:rPr lang="en-GB" dirty="0"/>
              <a:t>Create a Field customizer extension</a:t>
            </a:r>
          </a:p>
          <a:p>
            <a:pPr marL="285750" lvl="0" indent="-285750">
              <a:buFont typeface="Wingdings" panose="05000000000000000000" pitchFamily="2" charset="2"/>
              <a:buChar char="ü"/>
            </a:pPr>
            <a:r>
              <a:rPr lang="en-GB" dirty="0"/>
              <a:t>Create a command set extension</a:t>
            </a:r>
          </a:p>
          <a:p>
            <a:pPr marL="285750" lvl="0" indent="-285750">
              <a:buFont typeface="Wingdings" panose="05000000000000000000" pitchFamily="2" charset="2"/>
              <a:buChar char="ü"/>
            </a:pPr>
            <a:r>
              <a:rPr lang="en-GB" dirty="0"/>
              <a:t>Create a Library component for SPFx webpart</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GB" dirty="0">
                <a:solidFill>
                  <a:schemeClr val="bg1">
                    <a:lumMod val="50000"/>
                  </a:schemeClr>
                </a:solidFill>
              </a:rPr>
              <a:t>SharePoint Framework Extensions Overview </a:t>
            </a:r>
          </a:p>
          <a:p>
            <a:pPr marL="285750" lvl="0" indent="-285750">
              <a:lnSpc>
                <a:spcPct val="150000"/>
              </a:lnSpc>
              <a:buFont typeface="Wingdings" panose="05000000000000000000" pitchFamily="2" charset="2"/>
              <a:buChar char="ü"/>
            </a:pPr>
            <a:r>
              <a:rPr lang="en-GB" dirty="0">
                <a:solidFill>
                  <a:schemeClr val="bg1">
                    <a:lumMod val="50000"/>
                  </a:schemeClr>
                </a:solidFill>
              </a:rPr>
              <a:t>Types of Extensions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an application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field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command set </a:t>
            </a:r>
          </a:p>
          <a:p>
            <a:pPr marL="285750" lvl="0" indent="-285750">
              <a:lnSpc>
                <a:spcPct val="150000"/>
              </a:lnSpc>
              <a:buFont typeface="Wingdings" panose="05000000000000000000" pitchFamily="2" charset="2"/>
              <a:buChar char="ü"/>
            </a:pPr>
            <a:r>
              <a:rPr lang="en-GB" dirty="0">
                <a:solidFill>
                  <a:schemeClr val="bg1">
                    <a:lumMod val="50000"/>
                  </a:schemeClr>
                </a:solidFill>
              </a:rPr>
              <a:t>SPFx Library</a:t>
            </a:r>
          </a:p>
          <a:p>
            <a:pPr marL="285750" lvl="0" indent="-285750">
              <a:lnSpc>
                <a:spcPct val="150000"/>
              </a:lnSpc>
              <a:buFont typeface="Wingdings" panose="05000000000000000000" pitchFamily="2" charset="2"/>
              <a:buChar char="ü"/>
            </a:pPr>
            <a:r>
              <a:rPr lang="en-GB" dirty="0">
                <a:solidFill>
                  <a:schemeClr val="bg1">
                    <a:lumMod val="50000"/>
                  </a:schemeClr>
                </a:solidFill>
              </a:rPr>
              <a:t>Creating a Library</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636077" cy="369332"/>
          </a:xfrm>
          <a:prstGeom prst="rect">
            <a:avLst/>
          </a:prstGeom>
        </p:spPr>
        <p:txBody>
          <a:bodyPr wrap="none">
            <a:spAutoFit/>
          </a:bodyPr>
          <a:lstStyle/>
          <a:p>
            <a:r>
              <a:rPr lang="en-US" b="1" dirty="0">
                <a:solidFill>
                  <a:srgbClr val="7030A0"/>
                </a:solidFill>
              </a:rPr>
              <a:t>Module 12: </a:t>
            </a:r>
            <a:r>
              <a:rPr lang="en-GB" b="1" dirty="0">
                <a:solidFill>
                  <a:srgbClr val="7030A0"/>
                </a:solidFill>
              </a:rPr>
              <a:t>SharePoint Framework Extensions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Extension overview</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9F6C129-CB66-4E0B-9A35-1FD5BE663008}"/>
              </a:ext>
            </a:extLst>
          </p:cNvPr>
          <p:cNvPicPr>
            <a:picLocks noChangeAspect="1"/>
          </p:cNvPicPr>
          <p:nvPr/>
        </p:nvPicPr>
        <p:blipFill rotWithShape="1">
          <a:blip r:embed="rId2">
            <a:alphaModFix amt="35000"/>
          </a:blip>
          <a:srcRect b="12834"/>
          <a:stretch/>
        </p:blipFill>
        <p:spPr>
          <a:xfrm>
            <a:off x="-4328" y="10"/>
            <a:ext cx="12440803" cy="6994515"/>
          </a:xfrm>
          <a:prstGeom prst="rect">
            <a:avLst/>
          </a:prstGeom>
        </p:spPr>
      </p:pic>
      <p:sp>
        <p:nvSpPr>
          <p:cNvPr id="4" name="Title 3">
            <a:extLst>
              <a:ext uri="{FF2B5EF4-FFF2-40B4-BE49-F238E27FC236}">
                <a16:creationId xmlns:a16="http://schemas.microsoft.com/office/drawing/2014/main" id="{84F5A2E1-1286-40DC-870D-A9BF4D04DA7C}"/>
              </a:ext>
            </a:extLst>
          </p:cNvPr>
          <p:cNvSpPr>
            <a:spLocks noGrp="1"/>
          </p:cNvSpPr>
          <p:nvPr>
            <p:ph type="title"/>
          </p:nvPr>
        </p:nvSpPr>
        <p:spPr>
          <a:xfrm>
            <a:off x="656369" y="328138"/>
            <a:ext cx="11123736" cy="1158347"/>
          </a:xfrm>
        </p:spPr>
        <p:txBody>
          <a:bodyPr vert="horz" lIns="91440" tIns="45720" rIns="91440" bIns="45720" rtlCol="0" anchor="ctr">
            <a:normAutofit/>
          </a:bodyPr>
          <a:lstStyle/>
          <a:p>
            <a:pPr defTabSz="914400"/>
            <a:r>
              <a:rPr lang="en-US" dirty="0">
                <a:ln w="3175">
                  <a:noFill/>
                </a:ln>
                <a:ea typeface="+mn-ea"/>
              </a:rPr>
              <a:t>SPFx Extension</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4304" y="2162181"/>
            <a:ext cx="658216" cy="65830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95568" y="1369671"/>
            <a:ext cx="2583254" cy="1298559"/>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1675" y="5204776"/>
            <a:ext cx="2057745" cy="103439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6532" y="5842717"/>
            <a:ext cx="495245" cy="49531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FD0E13D-7A9D-446D-818B-8195D27A6C3C}"/>
              </a:ext>
            </a:extLst>
          </p:cNvPr>
          <p:cNvGraphicFramePr>
            <a:graphicFrameLocks noGrp="1"/>
          </p:cNvGraphicFramePr>
          <p:nvPr>
            <p:ph idx="1"/>
            <p:extLst>
              <p:ext uri="{D42A27DB-BD31-4B8C-83A1-F6EECF244321}">
                <p14:modId xmlns:p14="http://schemas.microsoft.com/office/powerpoint/2010/main" val="4171099638"/>
              </p:ext>
            </p:extLst>
          </p:nvPr>
        </p:nvGraphicFramePr>
        <p:xfrm>
          <a:off x="656369" y="1818475"/>
          <a:ext cx="11123736" cy="4481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30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367384" y="9427"/>
            <a:ext cx="11468567" cy="696251"/>
          </a:xfrm>
        </p:spPr>
        <p:txBody>
          <a:bodyPr>
            <a:normAutofit/>
          </a:bodyPr>
          <a:lstStyle/>
          <a:p>
            <a:r>
              <a:rPr lang="en-US" sz="4400" b="1" dirty="0"/>
              <a:t>SharePoint Framework Extensions Overview</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p:txBody>
          <a:bodyPr>
            <a:normAutofit/>
          </a:bodyPr>
          <a:lstStyle/>
          <a:p>
            <a:pPr marL="0" indent="0" algn="just">
              <a:buNone/>
            </a:pPr>
            <a:r>
              <a:rPr lang="en-US" sz="2000" dirty="0">
                <a:ea typeface="Tahoma" panose="020B0604030504040204" pitchFamily="34" charset="0"/>
                <a:cs typeface="Tahoma" panose="020B0604030504040204" pitchFamily="34" charset="0"/>
              </a:rPr>
              <a:t>You can use SharePoint Framework (SPFx) Extensions to extend the SharePoint user experience. With SPFx Extensions, you can customize more facets of the SharePoint experience, including notification areas, toolbars, and list data views. SPFx Extensions are available in all Microsoft 365 subscriptions for production usage.</a:t>
            </a:r>
          </a:p>
          <a:p>
            <a:pPr marL="0" indent="0" algn="just">
              <a:buNone/>
            </a:pPr>
            <a:endParaRPr lang="en-US" sz="2000" dirty="0">
              <a:ea typeface="Tahoma" panose="020B0604030504040204" pitchFamily="34" charset="0"/>
              <a:cs typeface="Tahoma" panose="020B0604030504040204" pitchFamily="34" charset="0"/>
            </a:endParaRPr>
          </a:p>
          <a:p>
            <a:pPr marL="0" indent="0" algn="just">
              <a:buNone/>
            </a:pPr>
            <a:r>
              <a:rPr lang="en-US" sz="2000" dirty="0">
                <a:ea typeface="Tahoma" panose="020B0604030504040204" pitchFamily="34" charset="0"/>
                <a:cs typeface="Tahoma" panose="020B0604030504040204" pitchFamily="34" charset="0"/>
              </a:rPr>
              <a:t>SPFx Extensions enable you to extend the SharePoint user experience within modern pages and document libraries, while using the familiar SPFx tools and libraries for client-side development. Specifically, the SPFx includes three extension types:</a:t>
            </a:r>
          </a:p>
          <a:p>
            <a:pPr marL="0" indent="0">
              <a:buNone/>
            </a:pPr>
            <a:endParaRPr lang="en-US" sz="1800" dirty="0">
              <a:ea typeface="Tahoma" panose="020B0604030504040204" pitchFamily="34" charset="0"/>
              <a:cs typeface="Tahoma" panose="020B0604030504040204" pitchFamily="34" charset="0"/>
            </a:endParaRPr>
          </a:p>
          <a:p>
            <a:pPr lvl="1">
              <a:buFont typeface="Wingdings" panose="05000000000000000000" pitchFamily="2" charset="2"/>
              <a:buChar char="ü"/>
            </a:pPr>
            <a:r>
              <a:rPr lang="en-US" sz="1800" b="1" dirty="0">
                <a:ea typeface="Tahoma" panose="020B0604030504040204" pitchFamily="34" charset="0"/>
                <a:cs typeface="Tahoma" panose="020B0604030504040204" pitchFamily="34" charset="0"/>
              </a:rPr>
              <a:t>Application Customizers</a:t>
            </a:r>
          </a:p>
          <a:p>
            <a:pPr lvl="2">
              <a:buFont typeface="Wingdings" panose="05000000000000000000" pitchFamily="2" charset="2"/>
              <a:buChar char="ü"/>
            </a:pPr>
            <a:r>
              <a:rPr lang="en-US" sz="1100" dirty="0">
                <a:ea typeface="Tahoma" panose="020B0604030504040204" pitchFamily="34" charset="0"/>
                <a:cs typeface="Tahoma" panose="020B0604030504040204" pitchFamily="34" charset="0"/>
              </a:rPr>
              <a:t>Adds scripts to the page, and accesses well-known HTML element placeholders and extends them with custom renderings.</a:t>
            </a:r>
          </a:p>
          <a:p>
            <a:pPr lvl="1">
              <a:buFont typeface="Wingdings" panose="05000000000000000000" pitchFamily="2" charset="2"/>
              <a:buChar char="ü"/>
            </a:pPr>
            <a:r>
              <a:rPr lang="en-US" sz="1800" b="1" dirty="0">
                <a:ea typeface="Tahoma" panose="020B0604030504040204" pitchFamily="34" charset="0"/>
                <a:cs typeface="Tahoma" panose="020B0604030504040204" pitchFamily="34" charset="0"/>
              </a:rPr>
              <a:t>Field Customizers: </a:t>
            </a:r>
          </a:p>
          <a:p>
            <a:pPr lvl="2">
              <a:buFont typeface="Wingdings" panose="05000000000000000000" pitchFamily="2" charset="2"/>
              <a:buChar char="ü"/>
            </a:pPr>
            <a:r>
              <a:rPr lang="en-US" sz="1100" dirty="0">
                <a:ea typeface="Tahoma" panose="020B0604030504040204" pitchFamily="34" charset="0"/>
                <a:cs typeface="Tahoma" panose="020B0604030504040204" pitchFamily="34" charset="0"/>
              </a:rPr>
              <a:t>Provides modified views to data for fields within a list.</a:t>
            </a:r>
          </a:p>
          <a:p>
            <a:pPr lvl="1">
              <a:buFont typeface="Wingdings" panose="05000000000000000000" pitchFamily="2" charset="2"/>
              <a:buChar char="ü"/>
            </a:pPr>
            <a:r>
              <a:rPr lang="en-US" sz="1800" b="1" dirty="0">
                <a:ea typeface="Tahoma" panose="020B0604030504040204" pitchFamily="34" charset="0"/>
                <a:cs typeface="Tahoma" panose="020B0604030504040204" pitchFamily="34" charset="0"/>
              </a:rPr>
              <a:t>Command Sets</a:t>
            </a:r>
            <a:r>
              <a:rPr lang="en-US" sz="1800" dirty="0">
                <a:ea typeface="Tahoma" panose="020B0604030504040204" pitchFamily="34" charset="0"/>
                <a:cs typeface="Tahoma" panose="020B0604030504040204" pitchFamily="34" charset="0"/>
              </a:rPr>
              <a:t>: </a:t>
            </a:r>
          </a:p>
          <a:p>
            <a:pPr lvl="2">
              <a:buFont typeface="Wingdings" panose="05000000000000000000" pitchFamily="2" charset="2"/>
              <a:buChar char="ü"/>
            </a:pPr>
            <a:r>
              <a:rPr lang="en-US" sz="1100" dirty="0">
                <a:ea typeface="Tahoma" panose="020B0604030504040204" pitchFamily="34" charset="0"/>
                <a:cs typeface="Tahoma" panose="020B0604030504040204" pitchFamily="34" charset="0"/>
              </a:rPr>
              <a:t>Extends the SharePoint command surfaces to add new actions and provides client-side code that you can use to implement behaviors.</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0789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7" y="1909688"/>
            <a:ext cx="8339829" cy="1695079"/>
          </a:xfrm>
        </p:spPr>
        <p:txBody>
          <a:bodyPr/>
          <a:lstStyle/>
          <a:p>
            <a:r>
              <a:rPr lang="en-US" dirty="0"/>
              <a:t>Application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594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5761778" cy="1150525"/>
          </a:xfrm>
        </p:spPr>
        <p:txBody>
          <a:bodyPr vert="horz" lIns="93260" tIns="46630" rIns="93260" bIns="46630" rtlCol="0" anchor="ctr">
            <a:normAutofit/>
          </a:bodyPr>
          <a:lstStyle/>
          <a:p>
            <a:r>
              <a:rPr lang="en-US" sz="3774" dirty="0"/>
              <a:t>SPFx Application Customizer</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0" y="2376899"/>
            <a:ext cx="5383139" cy="1906866"/>
          </a:xfrm>
        </p:spPr>
        <p:txBody>
          <a:bodyPr vert="horz" lIns="93260" tIns="46630" rIns="93260" bIns="46630" rtlCol="0" anchor="ctr">
            <a:normAutofit/>
          </a:bodyPr>
          <a:lstStyle/>
          <a:p>
            <a:pPr marL="0" indent="0">
              <a:buNone/>
            </a:pPr>
            <a:r>
              <a:rPr lang="en-US" sz="2448" dirty="0">
                <a:latin typeface="Avenir Next LT Pro" panose="020B0504020202020204" pitchFamily="34" charset="0"/>
              </a:rPr>
              <a:t>By using SPFx application customizers, we can add scripts, access HTML element placeholders, and extend those placeholders.</a:t>
            </a:r>
          </a:p>
        </p:txBody>
      </p:sp>
      <p:pic>
        <p:nvPicPr>
          <p:cNvPr id="10" name="Picture 9">
            <a:extLst>
              <a:ext uri="{FF2B5EF4-FFF2-40B4-BE49-F238E27FC236}">
                <a16:creationId xmlns:a16="http://schemas.microsoft.com/office/drawing/2014/main" id="{E3C0FD34-D358-49B3-8ACE-C50480FE0531}"/>
              </a:ext>
            </a:extLst>
          </p:cNvPr>
          <p:cNvPicPr>
            <a:picLocks noChangeAspect="1"/>
          </p:cNvPicPr>
          <p:nvPr/>
        </p:nvPicPr>
        <p:blipFill>
          <a:blip r:embed="rId2"/>
          <a:stretch>
            <a:fillRect/>
          </a:stretch>
        </p:blipFill>
        <p:spPr>
          <a:xfrm>
            <a:off x="7225318" y="885624"/>
            <a:ext cx="4484974" cy="1984601"/>
          </a:xfrm>
          <a:prstGeom prst="rect">
            <a:avLst/>
          </a:prstGeom>
        </p:spPr>
      </p:pic>
      <p:pic>
        <p:nvPicPr>
          <p:cNvPr id="7" name="Picture 6">
            <a:extLst>
              <a:ext uri="{FF2B5EF4-FFF2-40B4-BE49-F238E27FC236}">
                <a16:creationId xmlns:a16="http://schemas.microsoft.com/office/drawing/2014/main" id="{96C78FD4-B649-49E4-9C77-29064FCF264F}"/>
              </a:ext>
            </a:extLst>
          </p:cNvPr>
          <p:cNvPicPr>
            <a:picLocks noChangeAspect="1"/>
          </p:cNvPicPr>
          <p:nvPr/>
        </p:nvPicPr>
        <p:blipFill>
          <a:blip r:embed="rId3"/>
          <a:stretch>
            <a:fillRect/>
          </a:stretch>
        </p:blipFill>
        <p:spPr>
          <a:xfrm>
            <a:off x="7225318" y="3833313"/>
            <a:ext cx="4483073" cy="2465689"/>
          </a:xfrm>
          <a:prstGeom prst="rect">
            <a:avLst/>
          </a:prstGeom>
        </p:spPr>
      </p:pic>
    </p:spTree>
    <p:extLst>
      <p:ext uri="{BB962C8B-B14F-4D97-AF65-F5344CB8AC3E}">
        <p14:creationId xmlns:p14="http://schemas.microsoft.com/office/powerpoint/2010/main" val="187821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p:txBody>
          <a:bodyPr/>
          <a:lstStyle/>
          <a:p>
            <a:r>
              <a:rPr lang="en-US" dirty="0"/>
              <a:t>Field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89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SPFx Field Customizer</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2178" y="2062493"/>
            <a:ext cx="4830162" cy="4058808"/>
          </a:xfrm>
        </p:spPr>
        <p:txBody>
          <a:bodyPr vert="horz" lIns="93260" tIns="46630" rIns="93260" bIns="46630" rtlCol="0" anchor="ctr">
            <a:normAutofit lnSpcReduction="10000"/>
          </a:bodyPr>
          <a:lstStyle/>
          <a:p>
            <a:pPr marL="0" indent="0">
              <a:buNone/>
            </a:pPr>
            <a:r>
              <a:rPr lang="en-US" sz="2040" dirty="0">
                <a:latin typeface="Avenir Next LT Pro" panose="020B0504020202020204" pitchFamily="34" charset="0"/>
              </a:rPr>
              <a:t>By using SPFx field customizers we can modify the list views.</a:t>
            </a:r>
          </a:p>
          <a:p>
            <a:pPr marL="0"/>
            <a:endParaRPr lang="en-US" sz="2040" dirty="0">
              <a:latin typeface="Avenir Next LT Pro" panose="020B0504020202020204" pitchFamily="34" charset="0"/>
            </a:endParaRPr>
          </a:p>
          <a:p>
            <a:pPr>
              <a:buFont typeface="Wingdings" panose="05000000000000000000" pitchFamily="2" charset="2"/>
              <a:buChar char="ü"/>
            </a:pPr>
            <a:r>
              <a:rPr lang="en-US" sz="2040" b="1" dirty="0" err="1">
                <a:latin typeface="Avenir Next LT Pro" panose="020B0504020202020204" pitchFamily="34" charset="0"/>
              </a:rPr>
              <a:t>onInit</a:t>
            </a:r>
            <a:r>
              <a:rPr lang="en-US" sz="2040" b="1" dirty="0">
                <a:latin typeface="Avenir Next LT Pro" panose="020B0504020202020204" pitchFamily="34" charset="0"/>
              </a:rPr>
              <a:t>(): </a:t>
            </a:r>
            <a:r>
              <a:rPr lang="en-US" sz="2040" dirty="0">
                <a:latin typeface="Avenir Next LT Pro" panose="020B0504020202020204" pitchFamily="34" charset="0"/>
              </a:rPr>
              <a:t>The </a:t>
            </a:r>
            <a:r>
              <a:rPr lang="en-US" sz="2040" dirty="0" err="1">
                <a:latin typeface="Avenir Next LT Pro" panose="020B0504020202020204" pitchFamily="34" charset="0"/>
              </a:rPr>
              <a:t>onInit</a:t>
            </a:r>
            <a:r>
              <a:rPr lang="en-US" sz="2040" dirty="0">
                <a:latin typeface="Avenir Next LT Pro" panose="020B0504020202020204" pitchFamily="34" charset="0"/>
              </a:rPr>
              <a:t>() method get called after </a:t>
            </a:r>
            <a:r>
              <a:rPr lang="en-US" sz="2040" dirty="0" err="1">
                <a:latin typeface="Avenir Next LT Pro" panose="020B0504020202020204" pitchFamily="34" charset="0"/>
              </a:rPr>
              <a:t>this.context</a:t>
            </a:r>
            <a:r>
              <a:rPr lang="en-US" sz="2040" dirty="0">
                <a:latin typeface="Avenir Next LT Pro" panose="020B0504020202020204" pitchFamily="34" charset="0"/>
              </a:rPr>
              <a:t> and </a:t>
            </a:r>
            <a:r>
              <a:rPr lang="en-US" sz="2040" dirty="0" err="1">
                <a:latin typeface="Avenir Next LT Pro" panose="020B0504020202020204" pitchFamily="34" charset="0"/>
              </a:rPr>
              <a:t>this.properties</a:t>
            </a:r>
            <a:r>
              <a:rPr lang="en-US" sz="2040" dirty="0">
                <a:latin typeface="Avenir Next LT Pro" panose="020B0504020202020204" pitchFamily="34" charset="0"/>
              </a:rPr>
              <a:t> are assigned, but before the page DOM is ready.</a:t>
            </a:r>
          </a:p>
          <a:p>
            <a:pPr>
              <a:buFont typeface="Wingdings" panose="05000000000000000000" pitchFamily="2" charset="2"/>
              <a:buChar char="ü"/>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a:t>
            </a:r>
          </a:p>
          <a:p>
            <a:pPr>
              <a:buFont typeface="Wingdings" panose="05000000000000000000" pitchFamily="2" charset="2"/>
              <a:buChar char="ü"/>
            </a:pPr>
            <a:r>
              <a:rPr lang="en-US" sz="2040" b="1" dirty="0" err="1">
                <a:latin typeface="Avenir Next LT Pro" panose="020B0504020202020204" pitchFamily="34" charset="0"/>
              </a:rPr>
              <a:t>onDisposeCell</a:t>
            </a:r>
            <a:r>
              <a:rPr lang="en-US" sz="2040" b="1" dirty="0">
                <a:latin typeface="Avenir Next LT Pro" panose="020B0504020202020204" pitchFamily="34" charset="0"/>
              </a:rPr>
              <a:t>(): </a:t>
            </a:r>
            <a:r>
              <a:rPr lang="en-US" sz="2040" dirty="0" err="1">
                <a:latin typeface="Avenir Next LT Pro" panose="020B0504020202020204" pitchFamily="34" charset="0"/>
              </a:rPr>
              <a:t>onDisposeCell</a:t>
            </a:r>
            <a:r>
              <a:rPr lang="en-US" sz="2040" dirty="0">
                <a:latin typeface="Avenir Next LT Pro" panose="020B0504020202020204" pitchFamily="34" charset="0"/>
              </a:rPr>
              <a:t>() is used to free up resources that were allocated while rendering.</a:t>
            </a:r>
          </a:p>
        </p:txBody>
      </p:sp>
      <p:pic>
        <p:nvPicPr>
          <p:cNvPr id="6" name="Content Placeholder 5" descr="A screenshot of a cell phone&#10;&#10;Description automatically generated">
            <a:extLst>
              <a:ext uri="{FF2B5EF4-FFF2-40B4-BE49-F238E27FC236}">
                <a16:creationId xmlns:a16="http://schemas.microsoft.com/office/drawing/2014/main" id="{8AC334AC-28AF-4515-A8C7-0DF5106BFD5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841" r="26302" b="1"/>
          <a:stretch/>
        </p:blipFill>
        <p:spPr>
          <a:xfrm>
            <a:off x="6097672" y="815265"/>
            <a:ext cx="5533416" cy="5363995"/>
          </a:xfrm>
          <a:prstGeom prst="rect">
            <a:avLst/>
          </a:prstGeom>
        </p:spPr>
      </p:pic>
    </p:spTree>
    <p:extLst>
      <p:ext uri="{BB962C8B-B14F-4D97-AF65-F5344CB8AC3E}">
        <p14:creationId xmlns:p14="http://schemas.microsoft.com/office/powerpoint/2010/main" val="1514704567"/>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TotalTime>
  <Words>472</Words>
  <Application>Microsoft Office PowerPoint</Application>
  <PresentationFormat>Custom</PresentationFormat>
  <Paragraphs>63</Paragraphs>
  <Slides>14</Slides>
  <Notes>3</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32" baseType="lpstr">
      <vt:lpstr>Arial</vt:lpstr>
      <vt:lpstr>Avenir Next LT Pro</vt:lpstr>
      <vt:lpstr>Calibri</vt:lpstr>
      <vt:lpstr>Calibri Light</vt:lpstr>
      <vt:lpstr>Consolas</vt:lpstr>
      <vt:lpstr>Proxima Nova</vt:lpstr>
      <vt:lpstr>Proxima Nova Semibold</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M12</vt:lpstr>
      <vt:lpstr>Agenda</vt:lpstr>
      <vt:lpstr>Introduction</vt:lpstr>
      <vt:lpstr>SPFx Extension</vt:lpstr>
      <vt:lpstr>SharePoint Framework Extensions Overview</vt:lpstr>
      <vt:lpstr>Application Customizer</vt:lpstr>
      <vt:lpstr>SPFx Application Customizer</vt:lpstr>
      <vt:lpstr>Field Customizer</vt:lpstr>
      <vt:lpstr>SPFx Field Customizer</vt:lpstr>
      <vt:lpstr>Listview Command Set Customizer</vt:lpstr>
      <vt:lpstr>Listview Customizer Command Set</vt:lpstr>
      <vt:lpstr>PowerPoint Presentation</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5</cp:revision>
  <dcterms:created xsi:type="dcterms:W3CDTF">2020-08-21T23:29:13Z</dcterms:created>
  <dcterms:modified xsi:type="dcterms:W3CDTF">2020-08-21T23:36:40Z</dcterms:modified>
</cp:coreProperties>
</file>